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mo Bold" panose="020B0604020202020204" charset="0"/>
      <p:regular r:id="rId21"/>
    </p:embeddedFont>
    <p:embeddedFont>
      <p:font typeface="Canva Sans" panose="020B0604020202020204" charset="0"/>
      <p:regular r:id="rId22"/>
    </p:embeddedFont>
    <p:embeddedFont>
      <p:font typeface="Canva Sans Bold" panose="020B0604020202020204" charset="0"/>
      <p:regular r:id="rId23"/>
    </p:embeddedFont>
    <p:embeddedFont>
      <p:font typeface="Open Sans" panose="020B0606030504020204" pitchFamily="34" charset="0"/>
      <p:regular r:id="rId24"/>
    </p:embeddedFont>
    <p:embeddedFont>
      <p:font typeface="Open Sans Bold" panose="020B0806030504020204" charset="0"/>
      <p:regular r:id="rId25"/>
    </p:embeddedFont>
    <p:embeddedFont>
      <p:font typeface="Poppins" panose="00000500000000000000" pitchFamily="2" charset="0"/>
      <p:regular r:id="rId26"/>
    </p:embeddedFont>
    <p:embeddedFont>
      <p:font typeface="Poppins Bold" panose="0000080000000000000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2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6192" y="455838"/>
            <a:ext cx="17351946" cy="9375323"/>
            <a:chOff x="0" y="0"/>
            <a:chExt cx="4870528" cy="26315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31565"/>
            </a:xfrm>
            <a:custGeom>
              <a:avLst/>
              <a:gdLst/>
              <a:ahLst/>
              <a:cxnLst/>
              <a:rect l="l" t="t" r="r" b="b"/>
              <a:pathLst>
                <a:path w="4870528" h="2631565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04794"/>
                  </a:lnTo>
                  <a:cubicBezTo>
                    <a:pt x="4870528" y="2619579"/>
                    <a:pt x="4858542" y="2631565"/>
                    <a:pt x="4843757" y="2631565"/>
                  </a:cubicBezTo>
                  <a:lnTo>
                    <a:pt x="26770" y="2631565"/>
                  </a:lnTo>
                  <a:cubicBezTo>
                    <a:pt x="11985" y="2631565"/>
                    <a:pt x="0" y="2619579"/>
                    <a:pt x="0" y="2604794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69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830076" y="1508238"/>
            <a:ext cx="3530079" cy="6984868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3659" t="-3039" r="-4807" b="-933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922732" y="3119090"/>
            <a:ext cx="2627347" cy="5198657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1114" r="-111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828563" y="2300296"/>
            <a:ext cx="7172430" cy="263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711"/>
              </a:lnSpc>
              <a:spcBef>
                <a:spcPct val="0"/>
              </a:spcBef>
            </a:pPr>
            <a:endParaRPr/>
          </a:p>
        </p:txBody>
      </p:sp>
      <p:sp>
        <p:nvSpPr>
          <p:cNvPr id="26" name="TextBox 26"/>
          <p:cNvSpPr txBox="1"/>
          <p:nvPr/>
        </p:nvSpPr>
        <p:spPr>
          <a:xfrm>
            <a:off x="445434" y="1759619"/>
            <a:ext cx="7756449" cy="2630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22"/>
              </a:lnSpc>
              <a:spcBef>
                <a:spcPct val="0"/>
              </a:spcBef>
            </a:pPr>
            <a:r>
              <a:rPr lang="en-US" sz="14516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SOUQÉ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933637" y="7925437"/>
            <a:ext cx="4780043" cy="739073"/>
            <a:chOff x="0" y="0"/>
            <a:chExt cx="6373391" cy="985430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6373391" cy="985430"/>
              <a:chOff x="0" y="0"/>
              <a:chExt cx="4857239" cy="751008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4857239" cy="751008"/>
              </a:xfrm>
              <a:custGeom>
                <a:avLst/>
                <a:gdLst/>
                <a:ahLst/>
                <a:cxnLst/>
                <a:rect l="l" t="t" r="r" b="b"/>
                <a:pathLst>
                  <a:path w="4857239" h="751008">
                    <a:moveTo>
                      <a:pt x="161963" y="0"/>
                    </a:moveTo>
                    <a:lnTo>
                      <a:pt x="4695276" y="0"/>
                    </a:lnTo>
                    <a:cubicBezTo>
                      <a:pt x="4738231" y="0"/>
                      <a:pt x="4779427" y="17064"/>
                      <a:pt x="4809801" y="47438"/>
                    </a:cubicBezTo>
                    <a:cubicBezTo>
                      <a:pt x="4840175" y="77812"/>
                      <a:pt x="4857239" y="119008"/>
                      <a:pt x="4857239" y="161963"/>
                    </a:cubicBezTo>
                    <a:lnTo>
                      <a:pt x="4857239" y="589045"/>
                    </a:lnTo>
                    <a:cubicBezTo>
                      <a:pt x="4857239" y="632000"/>
                      <a:pt x="4840175" y="673196"/>
                      <a:pt x="4809801" y="703570"/>
                    </a:cubicBezTo>
                    <a:cubicBezTo>
                      <a:pt x="4779427" y="733944"/>
                      <a:pt x="4738231" y="751008"/>
                      <a:pt x="4695276" y="751008"/>
                    </a:cubicBezTo>
                    <a:lnTo>
                      <a:pt x="161963" y="751008"/>
                    </a:lnTo>
                    <a:cubicBezTo>
                      <a:pt x="119008" y="751008"/>
                      <a:pt x="77812" y="733944"/>
                      <a:pt x="47438" y="703570"/>
                    </a:cubicBezTo>
                    <a:cubicBezTo>
                      <a:pt x="17064" y="673196"/>
                      <a:pt x="0" y="632000"/>
                      <a:pt x="0" y="589045"/>
                    </a:cubicBezTo>
                    <a:lnTo>
                      <a:pt x="0" y="161963"/>
                    </a:lnTo>
                    <a:cubicBezTo>
                      <a:pt x="0" y="119008"/>
                      <a:pt x="17064" y="77812"/>
                      <a:pt x="47438" y="47438"/>
                    </a:cubicBezTo>
                    <a:cubicBezTo>
                      <a:pt x="77812" y="17064"/>
                      <a:pt x="119008" y="0"/>
                      <a:pt x="16196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38100"/>
                <a:ext cx="4857239" cy="7891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40930" y="253840"/>
              <a:ext cx="5891531" cy="481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 spc="59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GROCERY ON THE GO!</a:t>
              </a: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4750056" y="3961012"/>
            <a:ext cx="4615910" cy="268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711"/>
              </a:lnSpc>
              <a:spcBef>
                <a:spcPct val="0"/>
              </a:spcBef>
            </a:pPr>
            <a:r>
              <a:rPr lang="en-US" sz="14794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APP</a:t>
            </a:r>
          </a:p>
        </p:txBody>
      </p:sp>
      <p:sp>
        <p:nvSpPr>
          <p:cNvPr id="33" name="Freeform 33"/>
          <p:cNvSpPr/>
          <p:nvPr/>
        </p:nvSpPr>
        <p:spPr>
          <a:xfrm>
            <a:off x="6946654" y="2400300"/>
            <a:ext cx="2045511" cy="2045511"/>
          </a:xfrm>
          <a:custGeom>
            <a:avLst/>
            <a:gdLst/>
            <a:ahLst/>
            <a:cxnLst/>
            <a:rect l="l" t="t" r="r" b="b"/>
            <a:pathLst>
              <a:path w="2045511" h="2045511">
                <a:moveTo>
                  <a:pt x="0" y="0"/>
                </a:moveTo>
                <a:lnTo>
                  <a:pt x="2045511" y="0"/>
                </a:lnTo>
                <a:lnTo>
                  <a:pt x="2045511" y="2045511"/>
                </a:lnTo>
                <a:lnTo>
                  <a:pt x="0" y="2045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4" name="Group 34"/>
          <p:cNvGrpSpPr>
            <a:grpSpLocks noChangeAspect="1"/>
          </p:cNvGrpSpPr>
          <p:nvPr/>
        </p:nvGrpSpPr>
        <p:grpSpPr>
          <a:xfrm>
            <a:off x="9000993" y="3957780"/>
            <a:ext cx="2191972" cy="4337193"/>
            <a:chOff x="0" y="0"/>
            <a:chExt cx="2620010" cy="5184140"/>
          </a:xfrm>
        </p:grpSpPr>
        <p:sp>
          <p:nvSpPr>
            <p:cNvPr id="35" name="Freeform 3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5067" t="-4195" r="-4498" b="-910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455838"/>
            <a:ext cx="17351946" cy="9375323"/>
            <a:chOff x="0" y="0"/>
            <a:chExt cx="4870528" cy="26315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31565"/>
            </a:xfrm>
            <a:custGeom>
              <a:avLst/>
              <a:gdLst/>
              <a:ahLst/>
              <a:cxnLst/>
              <a:rect l="l" t="t" r="r" b="b"/>
              <a:pathLst>
                <a:path w="4870528" h="2631565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04794"/>
                  </a:lnTo>
                  <a:cubicBezTo>
                    <a:pt x="4870528" y="2619579"/>
                    <a:pt x="4858542" y="2631565"/>
                    <a:pt x="4843757" y="2631565"/>
                  </a:cubicBezTo>
                  <a:lnTo>
                    <a:pt x="26770" y="2631565"/>
                  </a:lnTo>
                  <a:cubicBezTo>
                    <a:pt x="11985" y="2631565"/>
                    <a:pt x="0" y="2619579"/>
                    <a:pt x="0" y="2604794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800000"/>
            </a:solidFill>
            <a:ln w="38100" cap="rnd">
              <a:solidFill>
                <a:srgbClr val="E9E9E9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69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593181" y="4280342"/>
            <a:ext cx="5550819" cy="5349010"/>
          </a:xfrm>
          <a:custGeom>
            <a:avLst/>
            <a:gdLst/>
            <a:ahLst/>
            <a:cxnLst/>
            <a:rect l="l" t="t" r="r" b="b"/>
            <a:pathLst>
              <a:path w="5550819" h="5349010">
                <a:moveTo>
                  <a:pt x="0" y="0"/>
                </a:moveTo>
                <a:lnTo>
                  <a:pt x="5550819" y="0"/>
                </a:lnTo>
                <a:lnTo>
                  <a:pt x="5550819" y="5349011"/>
                </a:lnTo>
                <a:lnTo>
                  <a:pt x="0" y="5349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86" b="-18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784328" y="2409826"/>
            <a:ext cx="7756449" cy="3217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801"/>
              </a:lnSpc>
              <a:spcBef>
                <a:spcPct val="0"/>
              </a:spcBef>
            </a:pPr>
            <a:r>
              <a:rPr lang="en-US" sz="1771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SOUQÉ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4933950"/>
            <a:ext cx="6553200" cy="1899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538"/>
              </a:lnSpc>
              <a:spcBef>
                <a:spcPct val="0"/>
              </a:spcBef>
            </a:pPr>
            <a:r>
              <a:rPr lang="en-US" sz="1109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Screens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292314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2693561" y="2631636"/>
            <a:ext cx="3427209" cy="6781322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1060" r="-106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7647275" y="714005"/>
            <a:ext cx="3446617" cy="6819723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3862" t="-4852" r="-7557" b="-1057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12620396" y="2476978"/>
            <a:ext cx="3427209" cy="6781322"/>
            <a:chOff x="0" y="0"/>
            <a:chExt cx="2620010" cy="5184140"/>
          </a:xfrm>
        </p:grpSpPr>
        <p:sp>
          <p:nvSpPr>
            <p:cNvPr id="26" name="Freeform 2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06" r="-110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5" name="Freeform 35"/>
          <p:cNvSpPr/>
          <p:nvPr/>
        </p:nvSpPr>
        <p:spPr>
          <a:xfrm>
            <a:off x="16268763" y="8439955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1028700" y="848373"/>
            <a:ext cx="5674638" cy="134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Get Started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1440099" y="2190770"/>
            <a:ext cx="1042538" cy="47625"/>
            <a:chOff x="0" y="0"/>
            <a:chExt cx="274578" cy="1254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74578" cy="12543"/>
            </a:xfrm>
            <a:custGeom>
              <a:avLst/>
              <a:gdLst/>
              <a:ahLst/>
              <a:cxnLst/>
              <a:rect l="l" t="t" r="r" b="b"/>
              <a:pathLst>
                <a:path w="274578" h="12543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292314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7461364" y="1242914"/>
            <a:ext cx="4058594" cy="8030626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7497" t="-4478" r="-7404" b="-1434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127092" y="1227674"/>
            <a:ext cx="4058594" cy="8030626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410" r="-41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385371" y="1325372"/>
            <a:ext cx="5404217" cy="1342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 dirty="0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First step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666809" y="2643956"/>
            <a:ext cx="1042538" cy="47625"/>
            <a:chOff x="0" y="0"/>
            <a:chExt cx="274578" cy="1254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74578" cy="12543"/>
            </a:xfrm>
            <a:custGeom>
              <a:avLst/>
              <a:gdLst/>
              <a:ahLst/>
              <a:cxnLst/>
              <a:rect l="l" t="t" r="r" b="b"/>
              <a:pathLst>
                <a:path w="274578" h="12543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6185686" y="8493106"/>
            <a:ext cx="1213597" cy="1213597"/>
          </a:xfrm>
          <a:custGeom>
            <a:avLst/>
            <a:gdLst/>
            <a:ahLst/>
            <a:cxnLst/>
            <a:rect l="l" t="t" r="r" b="b"/>
            <a:pathLst>
              <a:path w="1213597" h="1213597">
                <a:moveTo>
                  <a:pt x="0" y="0"/>
                </a:moveTo>
                <a:lnTo>
                  <a:pt x="1213597" y="0"/>
                </a:lnTo>
                <a:lnTo>
                  <a:pt x="1213597" y="1213597"/>
                </a:lnTo>
                <a:lnTo>
                  <a:pt x="0" y="1213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666809" y="4713052"/>
            <a:ext cx="5508739" cy="2683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There is a display of a list of supported country codes so users can easily select their region for phone authentication.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66809" y="2905841"/>
            <a:ext cx="5276186" cy="1597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The user must enter their phone number to Log In or Sign Up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292314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6334285" y="2668574"/>
            <a:ext cx="3457869" cy="6841988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1493" r="-149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068379" y="1722506"/>
            <a:ext cx="3457869" cy="6841988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961" r="-96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3241981" y="1961436"/>
            <a:ext cx="2199269" cy="47625"/>
            <a:chOff x="0" y="0"/>
            <a:chExt cx="579231" cy="1254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79231" cy="12543"/>
            </a:xfrm>
            <a:custGeom>
              <a:avLst/>
              <a:gdLst/>
              <a:ahLst/>
              <a:cxnLst/>
              <a:rect l="l" t="t" r="r" b="b"/>
              <a:pathLst>
                <a:path w="579231" h="12543">
                  <a:moveTo>
                    <a:pt x="6272" y="0"/>
                  </a:moveTo>
                  <a:lnTo>
                    <a:pt x="572960" y="0"/>
                  </a:lnTo>
                  <a:cubicBezTo>
                    <a:pt x="574623" y="0"/>
                    <a:pt x="576218" y="661"/>
                    <a:pt x="577394" y="1837"/>
                  </a:cubicBezTo>
                  <a:cubicBezTo>
                    <a:pt x="578571" y="3013"/>
                    <a:pt x="579231" y="4608"/>
                    <a:pt x="579231" y="6272"/>
                  </a:cubicBezTo>
                  <a:lnTo>
                    <a:pt x="579231" y="6272"/>
                  </a:lnTo>
                  <a:cubicBezTo>
                    <a:pt x="579231" y="7935"/>
                    <a:pt x="578571" y="9530"/>
                    <a:pt x="577394" y="10706"/>
                  </a:cubicBezTo>
                  <a:cubicBezTo>
                    <a:pt x="576218" y="11882"/>
                    <a:pt x="574623" y="12543"/>
                    <a:pt x="57296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579231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3801431" y="2668574"/>
            <a:ext cx="3457869" cy="6841988"/>
            <a:chOff x="0" y="0"/>
            <a:chExt cx="2620010" cy="5184140"/>
          </a:xfrm>
        </p:grpSpPr>
        <p:sp>
          <p:nvSpPr>
            <p:cNvPr id="29" name="Freeform 2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727" r="-72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706332" y="619040"/>
            <a:ext cx="7769628" cy="134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Log In , Sign Up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39029" y="2267783"/>
            <a:ext cx="4805904" cy="2590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Users can easily sign in or sign up using email or Google, with options for password reset and account creation.</a:t>
            </a:r>
          </a:p>
        </p:txBody>
      </p:sp>
      <p:sp>
        <p:nvSpPr>
          <p:cNvPr id="40" name="Freeform 40"/>
          <p:cNvSpPr/>
          <p:nvPr/>
        </p:nvSpPr>
        <p:spPr>
          <a:xfrm>
            <a:off x="706332" y="8439955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292314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163136" y="4529401"/>
            <a:ext cx="3457869" cy="6841988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4333" t="-5131" r="-7372" b="-1038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801431" y="2561890"/>
            <a:ext cx="3457869" cy="6841988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7188" t="-3795" r="-3456" b="-1062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Freeform 25"/>
          <p:cNvSpPr/>
          <p:nvPr/>
        </p:nvSpPr>
        <p:spPr>
          <a:xfrm>
            <a:off x="706332" y="8439955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6524292" y="2885779"/>
            <a:ext cx="3457869" cy="6841988"/>
            <a:chOff x="0" y="0"/>
            <a:chExt cx="2620010" cy="5184140"/>
          </a:xfrm>
        </p:grpSpPr>
        <p:sp>
          <p:nvSpPr>
            <p:cNvPr id="27" name="Freeform 2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3789" t="-2797" r="-7375" b="-1215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10260" y="1515917"/>
            <a:ext cx="891038" cy="891038"/>
          </a:xfrm>
          <a:custGeom>
            <a:avLst/>
            <a:gdLst/>
            <a:ahLst/>
            <a:cxnLst/>
            <a:rect l="l" t="t" r="r" b="b"/>
            <a:pathLst>
              <a:path w="891038" h="891038">
                <a:moveTo>
                  <a:pt x="0" y="0"/>
                </a:moveTo>
                <a:lnTo>
                  <a:pt x="891038" y="0"/>
                </a:lnTo>
                <a:lnTo>
                  <a:pt x="891038" y="891038"/>
                </a:lnTo>
                <a:lnTo>
                  <a:pt x="0" y="8910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Freeform 37"/>
          <p:cNvSpPr/>
          <p:nvPr/>
        </p:nvSpPr>
        <p:spPr>
          <a:xfrm>
            <a:off x="10401261" y="3192093"/>
            <a:ext cx="1337308" cy="1337308"/>
          </a:xfrm>
          <a:custGeom>
            <a:avLst/>
            <a:gdLst/>
            <a:ahLst/>
            <a:cxnLst/>
            <a:rect l="l" t="t" r="r" b="b"/>
            <a:pathLst>
              <a:path w="1337308" h="1337308">
                <a:moveTo>
                  <a:pt x="0" y="0"/>
                </a:moveTo>
                <a:lnTo>
                  <a:pt x="1337308" y="0"/>
                </a:lnTo>
                <a:lnTo>
                  <a:pt x="1337308" y="1337308"/>
                </a:lnTo>
                <a:lnTo>
                  <a:pt x="0" y="13373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8" name="TextBox 38"/>
          <p:cNvSpPr txBox="1"/>
          <p:nvPr/>
        </p:nvSpPr>
        <p:spPr>
          <a:xfrm>
            <a:off x="1028700" y="2400190"/>
            <a:ext cx="5075819" cy="2527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39"/>
              </a:lnSpc>
              <a:spcBef>
                <a:spcPct val="0"/>
              </a:spcBef>
            </a:pPr>
            <a:r>
              <a:rPr lang="en-US" sz="3599" u="none" strike="noStrike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Let users allergies and medical conditions to trigger allergy warnings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706332" y="619040"/>
            <a:ext cx="7769628" cy="134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 Allergy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350237" y="1913811"/>
            <a:ext cx="1300301" cy="47625"/>
            <a:chOff x="0" y="0"/>
            <a:chExt cx="342466" cy="1254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342466" cy="12543"/>
            </a:xfrm>
            <a:custGeom>
              <a:avLst/>
              <a:gdLst/>
              <a:ahLst/>
              <a:cxnLst/>
              <a:rect l="l" t="t" r="r" b="b"/>
              <a:pathLst>
                <a:path w="342466" h="12543">
                  <a:moveTo>
                    <a:pt x="6272" y="0"/>
                  </a:moveTo>
                  <a:lnTo>
                    <a:pt x="336195" y="0"/>
                  </a:lnTo>
                  <a:cubicBezTo>
                    <a:pt x="337858" y="0"/>
                    <a:pt x="339453" y="661"/>
                    <a:pt x="340629" y="1837"/>
                  </a:cubicBezTo>
                  <a:cubicBezTo>
                    <a:pt x="341805" y="3013"/>
                    <a:pt x="342466" y="4608"/>
                    <a:pt x="342466" y="6272"/>
                  </a:cubicBezTo>
                  <a:lnTo>
                    <a:pt x="342466" y="6272"/>
                  </a:lnTo>
                  <a:cubicBezTo>
                    <a:pt x="342466" y="7935"/>
                    <a:pt x="341805" y="9530"/>
                    <a:pt x="340629" y="10706"/>
                  </a:cubicBezTo>
                  <a:cubicBezTo>
                    <a:pt x="339453" y="11882"/>
                    <a:pt x="337858" y="12543"/>
                    <a:pt x="33619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342466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655975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2712" y="1807871"/>
            <a:ext cx="1492937" cy="47625"/>
            <a:chOff x="0" y="0"/>
            <a:chExt cx="393202" cy="125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3202" cy="12543"/>
            </a:xfrm>
            <a:custGeom>
              <a:avLst/>
              <a:gdLst/>
              <a:ahLst/>
              <a:cxnLst/>
              <a:rect l="l" t="t" r="r" b="b"/>
              <a:pathLst>
                <a:path w="393202" h="12543">
                  <a:moveTo>
                    <a:pt x="6272" y="0"/>
                  </a:moveTo>
                  <a:lnTo>
                    <a:pt x="386930" y="0"/>
                  </a:lnTo>
                  <a:cubicBezTo>
                    <a:pt x="390394" y="0"/>
                    <a:pt x="393202" y="2808"/>
                    <a:pt x="393202" y="6272"/>
                  </a:cubicBezTo>
                  <a:lnTo>
                    <a:pt x="393202" y="6272"/>
                  </a:lnTo>
                  <a:cubicBezTo>
                    <a:pt x="393202" y="7935"/>
                    <a:pt x="392541" y="9530"/>
                    <a:pt x="391365" y="10706"/>
                  </a:cubicBezTo>
                  <a:cubicBezTo>
                    <a:pt x="390189" y="11882"/>
                    <a:pt x="388593" y="12543"/>
                    <a:pt x="38693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3202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40177" y="2012694"/>
            <a:ext cx="3319927" cy="6569047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3530" r="-353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3960105" y="3201500"/>
            <a:ext cx="3449412" cy="6825255"/>
            <a:chOff x="0" y="0"/>
            <a:chExt cx="2620010" cy="5184140"/>
          </a:xfrm>
        </p:grpSpPr>
        <p:sp>
          <p:nvSpPr>
            <p:cNvPr id="19" name="Freeform 1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635" r="-63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7409517" y="2103200"/>
            <a:ext cx="3228447" cy="6388036"/>
            <a:chOff x="0" y="0"/>
            <a:chExt cx="2620010" cy="5184140"/>
          </a:xfrm>
        </p:grpSpPr>
        <p:sp>
          <p:nvSpPr>
            <p:cNvPr id="29" name="Freeform 2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2971" r="-2971" b="-955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8" name="Group 38"/>
          <p:cNvGrpSpPr>
            <a:grpSpLocks noChangeAspect="1"/>
          </p:cNvGrpSpPr>
          <p:nvPr/>
        </p:nvGrpSpPr>
        <p:grpSpPr>
          <a:xfrm>
            <a:off x="10637963" y="3477101"/>
            <a:ext cx="3310126" cy="6549653"/>
            <a:chOff x="0" y="0"/>
            <a:chExt cx="2620010" cy="5184140"/>
          </a:xfrm>
        </p:grpSpPr>
        <p:sp>
          <p:nvSpPr>
            <p:cNvPr id="39" name="Freeform 3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871" r="-87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8"/>
          <p:cNvGrpSpPr>
            <a:grpSpLocks noChangeAspect="1"/>
          </p:cNvGrpSpPr>
          <p:nvPr/>
        </p:nvGrpSpPr>
        <p:grpSpPr>
          <a:xfrm>
            <a:off x="13948089" y="2012694"/>
            <a:ext cx="3311211" cy="6551800"/>
            <a:chOff x="0" y="0"/>
            <a:chExt cx="2620010" cy="5184140"/>
          </a:xfrm>
        </p:grpSpPr>
        <p:sp>
          <p:nvSpPr>
            <p:cNvPr id="49" name="Freeform 4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153" r="-115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8" name="Freeform 58"/>
          <p:cNvSpPr/>
          <p:nvPr/>
        </p:nvSpPr>
        <p:spPr>
          <a:xfrm>
            <a:off x="16270855" y="8803616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TextBox 59"/>
          <p:cNvSpPr txBox="1"/>
          <p:nvPr/>
        </p:nvSpPr>
        <p:spPr>
          <a:xfrm>
            <a:off x="532491" y="513100"/>
            <a:ext cx="7769628" cy="134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655975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7889884" y="1631606"/>
            <a:ext cx="4059709" cy="8032833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704" b="-170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775369" y="6140610"/>
            <a:ext cx="2199269" cy="47625"/>
            <a:chOff x="0" y="0"/>
            <a:chExt cx="579231" cy="125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79231" cy="12543"/>
            </a:xfrm>
            <a:custGeom>
              <a:avLst/>
              <a:gdLst/>
              <a:ahLst/>
              <a:cxnLst/>
              <a:rect l="l" t="t" r="r" b="b"/>
              <a:pathLst>
                <a:path w="579231" h="12543">
                  <a:moveTo>
                    <a:pt x="6272" y="0"/>
                  </a:moveTo>
                  <a:lnTo>
                    <a:pt x="572960" y="0"/>
                  </a:lnTo>
                  <a:cubicBezTo>
                    <a:pt x="574623" y="0"/>
                    <a:pt x="576218" y="661"/>
                    <a:pt x="577394" y="1837"/>
                  </a:cubicBezTo>
                  <a:cubicBezTo>
                    <a:pt x="578571" y="3013"/>
                    <a:pt x="579231" y="4608"/>
                    <a:pt x="579231" y="6272"/>
                  </a:cubicBezTo>
                  <a:lnTo>
                    <a:pt x="579231" y="6272"/>
                  </a:lnTo>
                  <a:cubicBezTo>
                    <a:pt x="579231" y="7935"/>
                    <a:pt x="578571" y="9530"/>
                    <a:pt x="577394" y="10706"/>
                  </a:cubicBezTo>
                  <a:cubicBezTo>
                    <a:pt x="576218" y="11882"/>
                    <a:pt x="574623" y="12543"/>
                    <a:pt x="57296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579231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303005" y="4156521"/>
            <a:ext cx="1491502" cy="1491502"/>
          </a:xfrm>
          <a:custGeom>
            <a:avLst/>
            <a:gdLst/>
            <a:ahLst/>
            <a:cxnLst/>
            <a:rect l="l" t="t" r="r" b="b"/>
            <a:pathLst>
              <a:path w="1491502" h="1491502">
                <a:moveTo>
                  <a:pt x="0" y="0"/>
                </a:moveTo>
                <a:lnTo>
                  <a:pt x="1491502" y="0"/>
                </a:lnTo>
                <a:lnTo>
                  <a:pt x="1491502" y="1491502"/>
                </a:lnTo>
                <a:lnTo>
                  <a:pt x="0" y="14915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5971489" y="8614395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0"/>
                </a:lnTo>
                <a:lnTo>
                  <a:pt x="0" y="12878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144138" y="3738555"/>
            <a:ext cx="4745746" cy="2449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13"/>
              </a:lnSpc>
            </a:pPr>
            <a:r>
              <a:rPr lang="en-US" sz="7960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User Account</a:t>
            </a: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2126758" y="885855"/>
            <a:ext cx="4059709" cy="8032833"/>
            <a:chOff x="0" y="0"/>
            <a:chExt cx="2620010" cy="5184140"/>
          </a:xfrm>
        </p:grpSpPr>
        <p:sp>
          <p:nvSpPr>
            <p:cNvPr id="22" name="Freeform 22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t="-760" b="-76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494123"/>
            <a:ext cx="17351946" cy="9566737"/>
            <a:chOff x="0" y="0"/>
            <a:chExt cx="4870528" cy="26852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85293"/>
            </a:xfrm>
            <a:custGeom>
              <a:avLst/>
              <a:gdLst/>
              <a:ahLst/>
              <a:cxnLst/>
              <a:rect l="l" t="t" r="r" b="b"/>
              <a:pathLst>
                <a:path w="4870528" h="2685293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58522"/>
                  </a:lnTo>
                  <a:cubicBezTo>
                    <a:pt x="4870528" y="2673307"/>
                    <a:pt x="4858542" y="2685293"/>
                    <a:pt x="4843757" y="2685293"/>
                  </a:cubicBezTo>
                  <a:lnTo>
                    <a:pt x="26770" y="2685293"/>
                  </a:lnTo>
                  <a:cubicBezTo>
                    <a:pt x="11985" y="2685293"/>
                    <a:pt x="0" y="2673307"/>
                    <a:pt x="0" y="265852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723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134178" y="3851668"/>
            <a:ext cx="3036069" cy="6007384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481" r="-48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170246" y="2558673"/>
            <a:ext cx="3062891" cy="6060456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5067" t="-4195" r="-4498" b="-910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14233137" y="3608642"/>
            <a:ext cx="3158891" cy="6250409"/>
            <a:chOff x="0" y="0"/>
            <a:chExt cx="2620010" cy="5184140"/>
          </a:xfrm>
        </p:grpSpPr>
        <p:sp>
          <p:nvSpPr>
            <p:cNvPr id="26" name="Freeform 2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96" r="-119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5" name="Freeform 35"/>
          <p:cNvSpPr/>
          <p:nvPr/>
        </p:nvSpPr>
        <p:spPr>
          <a:xfrm>
            <a:off x="765208" y="8773049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1156852" y="3127064"/>
            <a:ext cx="7074971" cy="358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0" lvl="1" indent="-367025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Easily review your cart and place orders securely.</a:t>
            </a:r>
          </a:p>
          <a:p>
            <a:pPr marL="734050" lvl="1" indent="-367025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Instant confirmation ensures clarity.</a:t>
            </a:r>
          </a:p>
          <a:p>
            <a:pPr marL="734050" lvl="1" indent="-367025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Live map tracking keeps users updated until delivery.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28700" y="732536"/>
            <a:ext cx="6572714" cy="1327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81"/>
              </a:lnSpc>
            </a:pPr>
            <a:r>
              <a:rPr lang="en-US" sz="8360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Order Time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56852" y="1964540"/>
            <a:ext cx="11630290" cy="1026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4"/>
              </a:lnSpc>
              <a:spcBef>
                <a:spcPct val="0"/>
              </a:spcBef>
            </a:pPr>
            <a:r>
              <a:rPr lang="en-US" sz="5717">
                <a:solidFill>
                  <a:srgbClr val="800000"/>
                </a:solidFill>
                <a:latin typeface="Poppins"/>
                <a:ea typeface="Poppins"/>
                <a:cs typeface="Poppins"/>
                <a:sym typeface="Poppins"/>
              </a:rPr>
              <a:t>What SOUQÉ Offers You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1156852" y="2012165"/>
            <a:ext cx="1274525" cy="47625"/>
            <a:chOff x="0" y="0"/>
            <a:chExt cx="335677" cy="12543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335677" cy="12543"/>
            </a:xfrm>
            <a:custGeom>
              <a:avLst/>
              <a:gdLst/>
              <a:ahLst/>
              <a:cxnLst/>
              <a:rect l="l" t="t" r="r" b="b"/>
              <a:pathLst>
                <a:path w="335677" h="12543">
                  <a:moveTo>
                    <a:pt x="6272" y="0"/>
                  </a:moveTo>
                  <a:lnTo>
                    <a:pt x="329406" y="0"/>
                  </a:lnTo>
                  <a:cubicBezTo>
                    <a:pt x="331069" y="0"/>
                    <a:pt x="332664" y="661"/>
                    <a:pt x="333840" y="1837"/>
                  </a:cubicBezTo>
                  <a:cubicBezTo>
                    <a:pt x="335017" y="3013"/>
                    <a:pt x="335677" y="4608"/>
                    <a:pt x="335677" y="6272"/>
                  </a:cubicBezTo>
                  <a:lnTo>
                    <a:pt x="335677" y="6272"/>
                  </a:lnTo>
                  <a:cubicBezTo>
                    <a:pt x="335677" y="7935"/>
                    <a:pt x="335017" y="9530"/>
                    <a:pt x="333840" y="10706"/>
                  </a:cubicBezTo>
                  <a:cubicBezTo>
                    <a:pt x="332664" y="11882"/>
                    <a:pt x="331069" y="12543"/>
                    <a:pt x="3294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335677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292314"/>
            <a:ext cx="17351946" cy="9435452"/>
            <a:chOff x="0" y="0"/>
            <a:chExt cx="4870528" cy="2648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48442"/>
            </a:xfrm>
            <a:custGeom>
              <a:avLst/>
              <a:gdLst/>
              <a:ahLst/>
              <a:cxnLst/>
              <a:rect l="l" t="t" r="r" b="b"/>
              <a:pathLst>
                <a:path w="4870528" h="2648442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21672"/>
                  </a:lnTo>
                  <a:cubicBezTo>
                    <a:pt x="4870528" y="2636457"/>
                    <a:pt x="4858542" y="2648442"/>
                    <a:pt x="4843757" y="2648442"/>
                  </a:cubicBezTo>
                  <a:lnTo>
                    <a:pt x="26770" y="2648442"/>
                  </a:lnTo>
                  <a:cubicBezTo>
                    <a:pt x="11985" y="2648442"/>
                    <a:pt x="0" y="2636457"/>
                    <a:pt x="0" y="2621672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86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14781" y="1704030"/>
            <a:ext cx="1042538" cy="47625"/>
            <a:chOff x="0" y="0"/>
            <a:chExt cx="274578" cy="125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578" cy="12543"/>
            </a:xfrm>
            <a:custGeom>
              <a:avLst/>
              <a:gdLst/>
              <a:ahLst/>
              <a:cxnLst/>
              <a:rect l="l" t="t" r="r" b="b"/>
              <a:pathLst>
                <a:path w="274578" h="12543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14781" y="641879"/>
            <a:ext cx="5513217" cy="121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63"/>
              </a:lnSpc>
            </a:pPr>
            <a:r>
              <a:rPr lang="en-US" sz="7660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Our Team</a:t>
            </a:r>
          </a:p>
        </p:txBody>
      </p:sp>
      <p:sp>
        <p:nvSpPr>
          <p:cNvPr id="9" name="Freeform 9"/>
          <p:cNvSpPr/>
          <p:nvPr/>
        </p:nvSpPr>
        <p:spPr>
          <a:xfrm>
            <a:off x="10467892" y="3032159"/>
            <a:ext cx="6226141" cy="6226141"/>
          </a:xfrm>
          <a:custGeom>
            <a:avLst/>
            <a:gdLst/>
            <a:ahLst/>
            <a:cxnLst/>
            <a:rect l="l" t="t" r="r" b="b"/>
            <a:pathLst>
              <a:path w="6226141" h="6226141">
                <a:moveTo>
                  <a:pt x="0" y="0"/>
                </a:moveTo>
                <a:lnTo>
                  <a:pt x="6226141" y="0"/>
                </a:lnTo>
                <a:lnTo>
                  <a:pt x="6226141" y="6226141"/>
                </a:lnTo>
                <a:lnTo>
                  <a:pt x="0" y="62261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857319" y="3478507"/>
            <a:ext cx="6799561" cy="688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9"/>
              </a:lnSpc>
              <a:spcBef>
                <a:spcPct val="0"/>
              </a:spcBef>
            </a:pPr>
            <a:r>
              <a:rPr lang="en-US" sz="4028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Malak Mounir Abdellatef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82545" y="2668711"/>
            <a:ext cx="6799561" cy="688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9"/>
              </a:lnSpc>
              <a:spcBef>
                <a:spcPct val="0"/>
              </a:spcBef>
            </a:pPr>
            <a:r>
              <a:rPr lang="en-US" sz="4028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Nourhan Farag Mohamed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57319" y="4365563"/>
            <a:ext cx="6799561" cy="688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9"/>
              </a:lnSpc>
              <a:spcBef>
                <a:spcPct val="0"/>
              </a:spcBef>
            </a:pPr>
            <a:r>
              <a:rPr lang="en-US" sz="4028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Farida waheed Abdelbary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57319" y="5261644"/>
            <a:ext cx="6799561" cy="688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9"/>
              </a:lnSpc>
              <a:spcBef>
                <a:spcPct val="0"/>
              </a:spcBef>
            </a:pPr>
            <a:r>
              <a:rPr lang="en-US" sz="4028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Nour Hesham El Sayed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2545" y="2623549"/>
            <a:ext cx="1340001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4749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2545" y="3451163"/>
            <a:ext cx="1340001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59"/>
              </a:lnSpc>
            </a:pPr>
            <a:r>
              <a:rPr lang="en-US" sz="5049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7318" y="4251263"/>
            <a:ext cx="1340001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59"/>
              </a:lnSpc>
            </a:pPr>
            <a:r>
              <a:rPr lang="en-US" sz="5049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2545" y="5252078"/>
            <a:ext cx="1340001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59"/>
              </a:lnSpc>
            </a:pPr>
            <a:r>
              <a:rPr lang="en-US" sz="5049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id="18" name="Freeform 18"/>
          <p:cNvSpPr/>
          <p:nvPr/>
        </p:nvSpPr>
        <p:spPr>
          <a:xfrm>
            <a:off x="9144000" y="3554707"/>
            <a:ext cx="5918780" cy="5703593"/>
          </a:xfrm>
          <a:custGeom>
            <a:avLst/>
            <a:gdLst/>
            <a:ahLst/>
            <a:cxnLst/>
            <a:rect l="l" t="t" r="r" b="b"/>
            <a:pathLst>
              <a:path w="5918780" h="5703593">
                <a:moveTo>
                  <a:pt x="0" y="0"/>
                </a:moveTo>
                <a:lnTo>
                  <a:pt x="5918780" y="0"/>
                </a:lnTo>
                <a:lnTo>
                  <a:pt x="5918780" y="5703593"/>
                </a:lnTo>
                <a:lnTo>
                  <a:pt x="0" y="5703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886" b="-188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2462652">
            <a:off x="5075227" y="-1306951"/>
            <a:ext cx="3127859" cy="6189006"/>
            <a:chOff x="0" y="0"/>
            <a:chExt cx="2620010" cy="5184140"/>
          </a:xfrm>
        </p:grpSpPr>
        <p:sp>
          <p:nvSpPr>
            <p:cNvPr id="3" name="Freeform 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3387" r="-338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 rot="-2462652">
            <a:off x="2299117" y="1081774"/>
            <a:ext cx="3127859" cy="6189006"/>
            <a:chOff x="0" y="0"/>
            <a:chExt cx="2620010" cy="5184140"/>
          </a:xfrm>
        </p:grpSpPr>
        <p:sp>
          <p:nvSpPr>
            <p:cNvPr id="13" name="Freeform 1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826" r="-82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 rot="-2462652">
            <a:off x="-258867" y="3490655"/>
            <a:ext cx="3127859" cy="6189006"/>
            <a:chOff x="0" y="0"/>
            <a:chExt cx="2620010" cy="5184140"/>
          </a:xfrm>
        </p:grpSpPr>
        <p:sp>
          <p:nvSpPr>
            <p:cNvPr id="23" name="Freeform 2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96" r="-119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 rot="-2462652">
            <a:off x="9613763" y="3760496"/>
            <a:ext cx="3135729" cy="6204580"/>
            <a:chOff x="0" y="0"/>
            <a:chExt cx="2620010" cy="5184140"/>
          </a:xfrm>
        </p:grpSpPr>
        <p:sp>
          <p:nvSpPr>
            <p:cNvPr id="33" name="Freeform 3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586" t="-2572" r="-8606" b="-11579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2" name="Group 42"/>
          <p:cNvGrpSpPr>
            <a:grpSpLocks noChangeAspect="1"/>
          </p:cNvGrpSpPr>
          <p:nvPr/>
        </p:nvGrpSpPr>
        <p:grpSpPr>
          <a:xfrm rot="-2462652">
            <a:off x="6833507" y="6153719"/>
            <a:ext cx="3127859" cy="6189006"/>
            <a:chOff x="0" y="0"/>
            <a:chExt cx="2620010" cy="5184140"/>
          </a:xfrm>
        </p:grpSpPr>
        <p:sp>
          <p:nvSpPr>
            <p:cNvPr id="43" name="Freeform 4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629" r="-629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>
          <a:xfrm rot="-2462652">
            <a:off x="4275524" y="8562599"/>
            <a:ext cx="3127859" cy="6189006"/>
            <a:chOff x="0" y="0"/>
            <a:chExt cx="2620010" cy="5184140"/>
          </a:xfrm>
        </p:grpSpPr>
        <p:sp>
          <p:nvSpPr>
            <p:cNvPr id="53" name="Freeform 5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1417" r="-141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6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6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5521203" y="4618379"/>
            <a:ext cx="1685417" cy="54230"/>
            <a:chOff x="0" y="0"/>
            <a:chExt cx="389831" cy="12543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389831" cy="12543"/>
            </a:xfrm>
            <a:custGeom>
              <a:avLst/>
              <a:gdLst/>
              <a:ahLst/>
              <a:cxnLst/>
              <a:rect l="l" t="t" r="r" b="b"/>
              <a:pathLst>
                <a:path w="389831" h="12543">
                  <a:moveTo>
                    <a:pt x="6272" y="0"/>
                  </a:moveTo>
                  <a:lnTo>
                    <a:pt x="383559" y="0"/>
                  </a:lnTo>
                  <a:cubicBezTo>
                    <a:pt x="385222" y="0"/>
                    <a:pt x="386817" y="661"/>
                    <a:pt x="387994" y="1837"/>
                  </a:cubicBezTo>
                  <a:cubicBezTo>
                    <a:pt x="389170" y="3013"/>
                    <a:pt x="389831" y="4608"/>
                    <a:pt x="389831" y="6272"/>
                  </a:cubicBezTo>
                  <a:lnTo>
                    <a:pt x="389831" y="6272"/>
                  </a:lnTo>
                  <a:cubicBezTo>
                    <a:pt x="389831" y="7935"/>
                    <a:pt x="389170" y="9530"/>
                    <a:pt x="387994" y="10706"/>
                  </a:cubicBezTo>
                  <a:cubicBezTo>
                    <a:pt x="386817" y="11882"/>
                    <a:pt x="385222" y="12543"/>
                    <a:pt x="383559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0" y="-38100"/>
              <a:ext cx="389831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5" name="TextBox 65"/>
          <p:cNvSpPr txBox="1"/>
          <p:nvPr/>
        </p:nvSpPr>
        <p:spPr>
          <a:xfrm>
            <a:off x="10784484" y="3508207"/>
            <a:ext cx="6270779" cy="12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585"/>
              </a:lnSpc>
            </a:pPr>
            <a:r>
              <a:rPr lang="en-US" sz="8193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81969"/>
            <a:ext cx="16721293" cy="9123062"/>
            <a:chOff x="0" y="0"/>
            <a:chExt cx="4693509" cy="2560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93509" cy="2560757"/>
            </a:xfrm>
            <a:custGeom>
              <a:avLst/>
              <a:gdLst/>
              <a:ahLst/>
              <a:cxnLst/>
              <a:rect l="l" t="t" r="r" b="b"/>
              <a:pathLst>
                <a:path w="4693509" h="2560757">
                  <a:moveTo>
                    <a:pt x="27780" y="0"/>
                  </a:moveTo>
                  <a:lnTo>
                    <a:pt x="4665730" y="0"/>
                  </a:lnTo>
                  <a:cubicBezTo>
                    <a:pt x="4681072" y="0"/>
                    <a:pt x="4693509" y="12437"/>
                    <a:pt x="4693509" y="27780"/>
                  </a:cubicBezTo>
                  <a:lnTo>
                    <a:pt x="4693509" y="2532978"/>
                  </a:lnTo>
                  <a:cubicBezTo>
                    <a:pt x="4693509" y="2548320"/>
                    <a:pt x="4681072" y="2560757"/>
                    <a:pt x="4665730" y="2560757"/>
                  </a:cubicBezTo>
                  <a:lnTo>
                    <a:pt x="27780" y="2560757"/>
                  </a:lnTo>
                  <a:cubicBezTo>
                    <a:pt x="12437" y="2560757"/>
                    <a:pt x="0" y="2548320"/>
                    <a:pt x="0" y="2532978"/>
                  </a:cubicBezTo>
                  <a:lnTo>
                    <a:pt x="0" y="27780"/>
                  </a:lnTo>
                  <a:cubicBezTo>
                    <a:pt x="0" y="12437"/>
                    <a:pt x="12437" y="0"/>
                    <a:pt x="27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693509" cy="25988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2385743" y="782683"/>
            <a:ext cx="4407822" cy="8721633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4705" t="-3307" r="-6768" b="-1217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197733" y="2431582"/>
            <a:ext cx="1042538" cy="47625"/>
            <a:chOff x="0" y="0"/>
            <a:chExt cx="274578" cy="125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74578" cy="12543"/>
            </a:xfrm>
            <a:custGeom>
              <a:avLst/>
              <a:gdLst/>
              <a:ahLst/>
              <a:cxnLst/>
              <a:rect l="l" t="t" r="r" b="b"/>
              <a:pathLst>
                <a:path w="274578" h="12543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389346" y="1406841"/>
            <a:ext cx="4982921" cy="1024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460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ABOUT APP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122265" y="2632260"/>
            <a:ext cx="10137035" cy="5474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Smart Supermarket App (SOUQÉ) is a user-friendly mobile grocery shopping platform developed using Flutter. SOUQÉ offers smart features such as allergy alerts, personalized suggestions based on user preferences, and real-time order tracking via Google Maps integration. By combining convenience and personalization. SOUQÉ transforms everyday grocery shopping into a streamlined, intelligent, and enjoyable experience.</a:t>
            </a:r>
          </a:p>
          <a:p>
            <a:pPr algn="just">
              <a:lnSpc>
                <a:spcPts val="1960"/>
              </a:lnSpc>
            </a:pPr>
            <a:endParaRPr lang="en-US" sz="2700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780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app is built for users who value convenience, have dietary needs, and want a smarter, personalized online shopping experience.</a:t>
            </a:r>
          </a:p>
        </p:txBody>
      </p:sp>
      <p:sp>
        <p:nvSpPr>
          <p:cNvPr id="20" name="Freeform 20"/>
          <p:cNvSpPr/>
          <p:nvPr/>
        </p:nvSpPr>
        <p:spPr>
          <a:xfrm>
            <a:off x="15871702" y="8317433"/>
            <a:ext cx="1387598" cy="1387598"/>
          </a:xfrm>
          <a:custGeom>
            <a:avLst/>
            <a:gdLst/>
            <a:ahLst/>
            <a:cxnLst/>
            <a:rect l="l" t="t" r="r" b="b"/>
            <a:pathLst>
              <a:path w="1387598" h="1387598">
                <a:moveTo>
                  <a:pt x="0" y="0"/>
                </a:moveTo>
                <a:lnTo>
                  <a:pt x="1387598" y="0"/>
                </a:lnTo>
                <a:lnTo>
                  <a:pt x="1387598" y="1387598"/>
                </a:lnTo>
                <a:lnTo>
                  <a:pt x="0" y="1387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455838"/>
            <a:ext cx="17351946" cy="9375323"/>
            <a:chOff x="0" y="0"/>
            <a:chExt cx="4870528" cy="26315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631565"/>
            </a:xfrm>
            <a:custGeom>
              <a:avLst/>
              <a:gdLst/>
              <a:ahLst/>
              <a:cxnLst/>
              <a:rect l="l" t="t" r="r" b="b"/>
              <a:pathLst>
                <a:path w="4870528" h="2631565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604794"/>
                  </a:lnTo>
                  <a:cubicBezTo>
                    <a:pt x="4870528" y="2619579"/>
                    <a:pt x="4858542" y="2631565"/>
                    <a:pt x="4843757" y="2631565"/>
                  </a:cubicBezTo>
                  <a:lnTo>
                    <a:pt x="26770" y="2631565"/>
                  </a:lnTo>
                  <a:cubicBezTo>
                    <a:pt x="11985" y="2631565"/>
                    <a:pt x="0" y="2619579"/>
                    <a:pt x="0" y="2604794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800000"/>
            </a:solidFill>
            <a:ln w="38100" cap="rnd">
              <a:solidFill>
                <a:srgbClr val="E9E9E9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669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016711" y="2254469"/>
            <a:ext cx="5778062" cy="1943690"/>
          </a:xfrm>
          <a:custGeom>
            <a:avLst/>
            <a:gdLst/>
            <a:ahLst/>
            <a:cxnLst/>
            <a:rect l="l" t="t" r="r" b="b"/>
            <a:pathLst>
              <a:path w="5778062" h="1943690">
                <a:moveTo>
                  <a:pt x="0" y="0"/>
                </a:moveTo>
                <a:lnTo>
                  <a:pt x="5778062" y="0"/>
                </a:lnTo>
                <a:lnTo>
                  <a:pt x="5778062" y="1943690"/>
                </a:lnTo>
                <a:lnTo>
                  <a:pt x="0" y="1943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972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2016711" y="4198159"/>
            <a:ext cx="5778062" cy="1943690"/>
          </a:xfrm>
          <a:custGeom>
            <a:avLst/>
            <a:gdLst/>
            <a:ahLst/>
            <a:cxnLst/>
            <a:rect l="l" t="t" r="r" b="b"/>
            <a:pathLst>
              <a:path w="5778062" h="1943690">
                <a:moveTo>
                  <a:pt x="0" y="0"/>
                </a:moveTo>
                <a:lnTo>
                  <a:pt x="5778062" y="0"/>
                </a:lnTo>
                <a:lnTo>
                  <a:pt x="5778062" y="1943691"/>
                </a:lnTo>
                <a:lnTo>
                  <a:pt x="0" y="19436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972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2016711" y="6141850"/>
            <a:ext cx="5778062" cy="1943690"/>
          </a:xfrm>
          <a:custGeom>
            <a:avLst/>
            <a:gdLst/>
            <a:ahLst/>
            <a:cxnLst/>
            <a:rect l="l" t="t" r="r" b="b"/>
            <a:pathLst>
              <a:path w="5778062" h="1943690">
                <a:moveTo>
                  <a:pt x="0" y="0"/>
                </a:moveTo>
                <a:lnTo>
                  <a:pt x="5778062" y="0"/>
                </a:lnTo>
                <a:lnTo>
                  <a:pt x="5778062" y="1943690"/>
                </a:lnTo>
                <a:lnTo>
                  <a:pt x="0" y="19436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972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206886" y="8493106"/>
            <a:ext cx="1338055" cy="1338055"/>
          </a:xfrm>
          <a:custGeom>
            <a:avLst/>
            <a:gdLst/>
            <a:ahLst/>
            <a:cxnLst/>
            <a:rect l="l" t="t" r="r" b="b"/>
            <a:pathLst>
              <a:path w="1338055" h="1338055">
                <a:moveTo>
                  <a:pt x="0" y="0"/>
                </a:moveTo>
                <a:lnTo>
                  <a:pt x="1338055" y="0"/>
                </a:lnTo>
                <a:lnTo>
                  <a:pt x="1338055" y="1338056"/>
                </a:lnTo>
                <a:lnTo>
                  <a:pt x="0" y="133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174444" y="3771900"/>
            <a:ext cx="8096845" cy="2222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197"/>
              </a:lnSpc>
              <a:spcBef>
                <a:spcPct val="0"/>
              </a:spcBef>
            </a:pPr>
            <a:r>
              <a:rPr lang="en-US" sz="12998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721159"/>
            <a:ext cx="17351946" cy="9006608"/>
            <a:chOff x="0" y="0"/>
            <a:chExt cx="4870528" cy="2528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528070"/>
            </a:xfrm>
            <a:custGeom>
              <a:avLst/>
              <a:gdLst/>
              <a:ahLst/>
              <a:cxnLst/>
              <a:rect l="l" t="t" r="r" b="b"/>
              <a:pathLst>
                <a:path w="4870528" h="2528070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501300"/>
                  </a:lnTo>
                  <a:cubicBezTo>
                    <a:pt x="4870528" y="2516084"/>
                    <a:pt x="4858542" y="2528070"/>
                    <a:pt x="4843757" y="2528070"/>
                  </a:cubicBezTo>
                  <a:lnTo>
                    <a:pt x="26770" y="2528070"/>
                  </a:lnTo>
                  <a:cubicBezTo>
                    <a:pt x="11985" y="2528070"/>
                    <a:pt x="0" y="2516084"/>
                    <a:pt x="0" y="2501300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566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71489" y="8493106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819856" y="1878553"/>
            <a:ext cx="1096055" cy="1096055"/>
          </a:xfrm>
          <a:custGeom>
            <a:avLst/>
            <a:gdLst/>
            <a:ahLst/>
            <a:cxnLst/>
            <a:rect l="l" t="t" r="r" b="b"/>
            <a:pathLst>
              <a:path w="1096055" h="1096055">
                <a:moveTo>
                  <a:pt x="0" y="0"/>
                </a:moveTo>
                <a:lnTo>
                  <a:pt x="1096054" y="0"/>
                </a:lnTo>
                <a:lnTo>
                  <a:pt x="1096054" y="1096055"/>
                </a:lnTo>
                <a:lnTo>
                  <a:pt x="0" y="10960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98937" y="7251270"/>
            <a:ext cx="1241837" cy="1241837"/>
          </a:xfrm>
          <a:custGeom>
            <a:avLst/>
            <a:gdLst/>
            <a:ahLst/>
            <a:cxnLst/>
            <a:rect l="l" t="t" r="r" b="b"/>
            <a:pathLst>
              <a:path w="1241837" h="1241837">
                <a:moveTo>
                  <a:pt x="0" y="0"/>
                </a:moveTo>
                <a:lnTo>
                  <a:pt x="1241837" y="0"/>
                </a:lnTo>
                <a:lnTo>
                  <a:pt x="1241837" y="1241836"/>
                </a:lnTo>
                <a:lnTo>
                  <a:pt x="0" y="1241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6934200" y="4510513"/>
            <a:ext cx="1427899" cy="1427899"/>
          </a:xfrm>
          <a:custGeom>
            <a:avLst/>
            <a:gdLst/>
            <a:ahLst/>
            <a:cxnLst/>
            <a:rect l="l" t="t" r="r" b="b"/>
            <a:pathLst>
              <a:path w="1427899" h="1427899">
                <a:moveTo>
                  <a:pt x="0" y="0"/>
                </a:moveTo>
                <a:lnTo>
                  <a:pt x="1427900" y="0"/>
                </a:lnTo>
                <a:lnTo>
                  <a:pt x="1427900" y="1427899"/>
                </a:lnTo>
                <a:lnTo>
                  <a:pt x="0" y="14278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272026" y="3862006"/>
            <a:ext cx="9361206" cy="2477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</a:pPr>
            <a:r>
              <a:rPr lang="en-US" sz="46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Shopping Recommendations</a:t>
            </a:r>
          </a:p>
          <a:p>
            <a:pPr algn="ctr">
              <a:lnSpc>
                <a:spcPts val="560"/>
              </a:lnSpc>
            </a:pPr>
            <a:endParaRPr lang="en-US" sz="4699" b="1">
              <a:solidFill>
                <a:srgbClr val="8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Delivers tailored product suggestions based on users' shopping history and preferences, improving convenience and relevance.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28173" y="942975"/>
            <a:ext cx="9034854" cy="2569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79"/>
              </a:lnSpc>
            </a:pPr>
            <a:r>
              <a:rPr lang="en-US" sz="46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Allergy Warning System</a:t>
            </a:r>
          </a:p>
          <a:p>
            <a:pPr algn="just">
              <a:lnSpc>
                <a:spcPts val="1490"/>
              </a:lnSpc>
            </a:pPr>
            <a:endParaRPr lang="en-US" sz="4699" b="1">
              <a:solidFill>
                <a:srgbClr val="8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4150"/>
              </a:lnSpc>
              <a:spcBef>
                <a:spcPct val="0"/>
              </a:spcBef>
            </a:pPr>
            <a:r>
              <a:rPr lang="en-US" sz="2964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Automatically alerts users when selected products contain potential allergies, enhancing shopping safety for individuals with dietary restrictions.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46982" y="1000125"/>
            <a:ext cx="1149610" cy="878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91"/>
              </a:lnSpc>
            </a:pPr>
            <a:r>
              <a:rPr lang="en-US" sz="5576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27810" y="3772002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89856" y="6801865"/>
            <a:ext cx="8534853" cy="1846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</a:pPr>
            <a:r>
              <a:rPr lang="en-US" sz="46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Google Maps Integration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Enables real-time delivery tracking and location-based services by leveraging Google Maps Api.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19856" y="6739319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909" y="700095"/>
            <a:ext cx="17351946" cy="9006608"/>
            <a:chOff x="0" y="0"/>
            <a:chExt cx="4870528" cy="2528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528070"/>
            </a:xfrm>
            <a:custGeom>
              <a:avLst/>
              <a:gdLst/>
              <a:ahLst/>
              <a:cxnLst/>
              <a:rect l="l" t="t" r="r" b="b"/>
              <a:pathLst>
                <a:path w="4870528" h="2528070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501300"/>
                  </a:lnTo>
                  <a:cubicBezTo>
                    <a:pt x="4870528" y="2516084"/>
                    <a:pt x="4858542" y="2528070"/>
                    <a:pt x="4843757" y="2528070"/>
                  </a:cubicBezTo>
                  <a:lnTo>
                    <a:pt x="26770" y="2528070"/>
                  </a:lnTo>
                  <a:cubicBezTo>
                    <a:pt x="11985" y="2528070"/>
                    <a:pt x="0" y="2516084"/>
                    <a:pt x="0" y="2501300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566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71489" y="8493106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34668" y="1704017"/>
            <a:ext cx="1103095" cy="1103095"/>
          </a:xfrm>
          <a:custGeom>
            <a:avLst/>
            <a:gdLst/>
            <a:ahLst/>
            <a:cxnLst/>
            <a:rect l="l" t="t" r="r" b="b"/>
            <a:pathLst>
              <a:path w="1103095" h="1103095">
                <a:moveTo>
                  <a:pt x="0" y="0"/>
                </a:moveTo>
                <a:lnTo>
                  <a:pt x="1103095" y="0"/>
                </a:lnTo>
                <a:lnTo>
                  <a:pt x="1103095" y="1103095"/>
                </a:lnTo>
                <a:lnTo>
                  <a:pt x="0" y="11030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28700" y="7763055"/>
            <a:ext cx="1103095" cy="1103095"/>
          </a:xfrm>
          <a:custGeom>
            <a:avLst/>
            <a:gdLst/>
            <a:ahLst/>
            <a:cxnLst/>
            <a:rect l="l" t="t" r="r" b="b"/>
            <a:pathLst>
              <a:path w="1103095" h="1103095">
                <a:moveTo>
                  <a:pt x="0" y="0"/>
                </a:moveTo>
                <a:lnTo>
                  <a:pt x="1103095" y="0"/>
                </a:lnTo>
                <a:lnTo>
                  <a:pt x="1103095" y="1103095"/>
                </a:lnTo>
                <a:lnTo>
                  <a:pt x="0" y="11030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932132" y="843536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61795" y="6965912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85656" y="795911"/>
            <a:ext cx="9760788" cy="2370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Favourites and Explore Sections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Enables users to save favorite products and discover new items through curated categories and suggestions.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348973" y="7037349"/>
            <a:ext cx="9753568" cy="1828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39"/>
              </a:lnSpc>
            </a:pPr>
            <a:r>
              <a:rPr lang="en-US" sz="45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Account Management</a:t>
            </a:r>
          </a:p>
          <a:p>
            <a:pPr algn="just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Offers easy access to edit personal details, manage saved addresses, and review order history.</a:t>
            </a:r>
          </a:p>
        </p:txBody>
      </p:sp>
      <p:sp>
        <p:nvSpPr>
          <p:cNvPr id="12" name="Freeform 12"/>
          <p:cNvSpPr/>
          <p:nvPr/>
        </p:nvSpPr>
        <p:spPr>
          <a:xfrm>
            <a:off x="5945705" y="4412709"/>
            <a:ext cx="1085568" cy="1085568"/>
          </a:xfrm>
          <a:custGeom>
            <a:avLst/>
            <a:gdLst/>
            <a:ahLst/>
            <a:cxnLst/>
            <a:rect l="l" t="t" r="r" b="b"/>
            <a:pathLst>
              <a:path w="1085568" h="1085568">
                <a:moveTo>
                  <a:pt x="0" y="0"/>
                </a:moveTo>
                <a:lnTo>
                  <a:pt x="1085568" y="0"/>
                </a:lnTo>
                <a:lnTo>
                  <a:pt x="1085568" y="1085568"/>
                </a:lnTo>
                <a:lnTo>
                  <a:pt x="0" y="10855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7031273" y="3727403"/>
            <a:ext cx="9357467" cy="2370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39"/>
              </a:lnSpc>
            </a:pPr>
            <a:r>
              <a:rPr lang="en-US" sz="45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Cart and Order Management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Allows users to add products to their cart, manage current and past orders, and monitor order status in real time.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361273" y="3655230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1509" y="545513"/>
            <a:ext cx="17564983" cy="9195974"/>
            <a:chOff x="0" y="0"/>
            <a:chExt cx="4930325" cy="25812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30325" cy="2581223"/>
            </a:xfrm>
            <a:custGeom>
              <a:avLst/>
              <a:gdLst/>
              <a:ahLst/>
              <a:cxnLst/>
              <a:rect l="l" t="t" r="r" b="b"/>
              <a:pathLst>
                <a:path w="4930325" h="2581223">
                  <a:moveTo>
                    <a:pt x="26446" y="0"/>
                  </a:moveTo>
                  <a:lnTo>
                    <a:pt x="4903879" y="0"/>
                  </a:lnTo>
                  <a:cubicBezTo>
                    <a:pt x="4918485" y="0"/>
                    <a:pt x="4930325" y="11840"/>
                    <a:pt x="4930325" y="26446"/>
                  </a:cubicBezTo>
                  <a:lnTo>
                    <a:pt x="4930325" y="2554778"/>
                  </a:lnTo>
                  <a:cubicBezTo>
                    <a:pt x="4930325" y="2569383"/>
                    <a:pt x="4918485" y="2581223"/>
                    <a:pt x="4903879" y="2581223"/>
                  </a:cubicBezTo>
                  <a:lnTo>
                    <a:pt x="26446" y="2581223"/>
                  </a:lnTo>
                  <a:cubicBezTo>
                    <a:pt x="11840" y="2581223"/>
                    <a:pt x="0" y="2569383"/>
                    <a:pt x="0" y="2554778"/>
                  </a:cubicBezTo>
                  <a:lnTo>
                    <a:pt x="0" y="26446"/>
                  </a:lnTo>
                  <a:cubicBezTo>
                    <a:pt x="0" y="11840"/>
                    <a:pt x="11840" y="0"/>
                    <a:pt x="26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30325" cy="2619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71489" y="8439955"/>
            <a:ext cx="1287811" cy="1287811"/>
          </a:xfrm>
          <a:custGeom>
            <a:avLst/>
            <a:gdLst/>
            <a:ahLst/>
            <a:cxnLst/>
            <a:rect l="l" t="t" r="r" b="b"/>
            <a:pathLst>
              <a:path w="1287811" h="1287811">
                <a:moveTo>
                  <a:pt x="0" y="0"/>
                </a:moveTo>
                <a:lnTo>
                  <a:pt x="1287811" y="0"/>
                </a:lnTo>
                <a:lnTo>
                  <a:pt x="1287811" y="1287811"/>
                </a:lnTo>
                <a:lnTo>
                  <a:pt x="0" y="12878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2669615" y="7042451"/>
            <a:ext cx="902476" cy="902476"/>
          </a:xfrm>
          <a:custGeom>
            <a:avLst/>
            <a:gdLst/>
            <a:ahLst/>
            <a:cxnLst/>
            <a:rect l="l" t="t" r="r" b="b"/>
            <a:pathLst>
              <a:path w="902476" h="902476">
                <a:moveTo>
                  <a:pt x="0" y="0"/>
                </a:moveTo>
                <a:lnTo>
                  <a:pt x="902476" y="0"/>
                </a:lnTo>
                <a:lnTo>
                  <a:pt x="902476" y="902476"/>
                </a:lnTo>
                <a:lnTo>
                  <a:pt x="0" y="902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754691" y="1505228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50852" y="6013751"/>
            <a:ext cx="1340001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800000"/>
                </a:solidFill>
                <a:latin typeface="Arimo Bold"/>
                <a:ea typeface="Arimo Bold"/>
                <a:cs typeface="Arimo Bold"/>
                <a:sym typeface="Arimo Bold"/>
              </a:rPr>
              <a:t>08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03682" y="1657628"/>
            <a:ext cx="10362480" cy="2522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Firebase Firestore Integration</a:t>
            </a:r>
          </a:p>
          <a:p>
            <a:pPr algn="ctr">
              <a:lnSpc>
                <a:spcPts val="840"/>
              </a:lnSpc>
            </a:pPr>
            <a:endParaRPr lang="en-US" sz="4999" b="1">
              <a:solidFill>
                <a:srgbClr val="8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Utilized for secure and scalable data management, including user authentication, data storage, and order tracking.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72091" y="6172414"/>
            <a:ext cx="10044975" cy="1904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4399" b="1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Authentication with Google Sign-In</a:t>
            </a:r>
          </a:p>
          <a:p>
            <a:pPr algn="ctr">
              <a:lnSpc>
                <a:spcPts val="840"/>
              </a:lnSpc>
            </a:pPr>
            <a:endParaRPr lang="en-US" sz="4399" b="1">
              <a:solidFill>
                <a:srgbClr val="8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800000"/>
                </a:solidFill>
                <a:latin typeface="Open Sans"/>
                <a:ea typeface="Open Sans"/>
                <a:cs typeface="Open Sans"/>
                <a:sym typeface="Open Sans"/>
              </a:rPr>
              <a:t> Supports secure user login via email/password or Google accounts, ensuring quick and safe access to the app.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50852" y="2380843"/>
            <a:ext cx="1422152" cy="1112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65"/>
              </a:lnSpc>
              <a:spcBef>
                <a:spcPct val="0"/>
              </a:spcBef>
            </a:pPr>
            <a:r>
              <a:rPr lang="en-US" sz="7064" b="1" u="none" strike="noStrike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☁️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640196"/>
            <a:ext cx="17351946" cy="9006608"/>
            <a:chOff x="0" y="0"/>
            <a:chExt cx="4870528" cy="2528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528070"/>
            </a:xfrm>
            <a:custGeom>
              <a:avLst/>
              <a:gdLst/>
              <a:ahLst/>
              <a:cxnLst/>
              <a:rect l="l" t="t" r="r" b="b"/>
              <a:pathLst>
                <a:path w="4870528" h="2528070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501300"/>
                  </a:lnTo>
                  <a:cubicBezTo>
                    <a:pt x="4870528" y="2516084"/>
                    <a:pt x="4858542" y="2528070"/>
                    <a:pt x="4843757" y="2528070"/>
                  </a:cubicBezTo>
                  <a:lnTo>
                    <a:pt x="26770" y="2528070"/>
                  </a:lnTo>
                  <a:cubicBezTo>
                    <a:pt x="11985" y="2528070"/>
                    <a:pt x="0" y="2516084"/>
                    <a:pt x="0" y="2501300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566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822142" y="6478791"/>
            <a:ext cx="3168013" cy="3168013"/>
          </a:xfrm>
          <a:custGeom>
            <a:avLst/>
            <a:gdLst/>
            <a:ahLst/>
            <a:cxnLst/>
            <a:rect l="l" t="t" r="r" b="b"/>
            <a:pathLst>
              <a:path w="3168013" h="3168013">
                <a:moveTo>
                  <a:pt x="0" y="0"/>
                </a:moveTo>
                <a:lnTo>
                  <a:pt x="3168013" y="0"/>
                </a:lnTo>
                <a:lnTo>
                  <a:pt x="3168013" y="3168013"/>
                </a:lnTo>
                <a:lnTo>
                  <a:pt x="0" y="3168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926737" y="6563940"/>
            <a:ext cx="2997714" cy="2997714"/>
          </a:xfrm>
          <a:custGeom>
            <a:avLst/>
            <a:gdLst/>
            <a:ahLst/>
            <a:cxnLst/>
            <a:rect l="l" t="t" r="r" b="b"/>
            <a:pathLst>
              <a:path w="2997714" h="2997714">
                <a:moveTo>
                  <a:pt x="0" y="0"/>
                </a:moveTo>
                <a:lnTo>
                  <a:pt x="2997714" y="0"/>
                </a:lnTo>
                <a:lnTo>
                  <a:pt x="2997714" y="2997714"/>
                </a:lnTo>
                <a:lnTo>
                  <a:pt x="0" y="2997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189204" y="2380339"/>
            <a:ext cx="12845466" cy="626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6589" lvl="1" indent="-383294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Purpose:</a:t>
            </a:r>
            <a:r>
              <a:rPr lang="en-US" sz="3550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Manages backend operations in real-time.</a:t>
            </a:r>
          </a:p>
          <a:p>
            <a:pPr marL="766589" lvl="1" indent="-383294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Used for:</a:t>
            </a:r>
          </a:p>
          <a:p>
            <a:pPr marL="1533177" lvl="2" indent="-511059" algn="l">
              <a:lnSpc>
                <a:spcPts val="4970"/>
              </a:lnSpc>
              <a:buFont typeface="Arial"/>
              <a:buChar char="⚬"/>
            </a:pP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Authentication (email, phone, Google)</a:t>
            </a:r>
          </a:p>
          <a:p>
            <a:pPr marL="1533177" lvl="2" indent="-511059" algn="l">
              <a:lnSpc>
                <a:spcPts val="4970"/>
              </a:lnSpc>
              <a:buFont typeface="Arial"/>
              <a:buChar char="⚬"/>
            </a:pP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User profiles (medical info, preferences)</a:t>
            </a:r>
          </a:p>
          <a:p>
            <a:pPr marL="1533177" lvl="2" indent="-511059" algn="l">
              <a:lnSpc>
                <a:spcPts val="4970"/>
              </a:lnSpc>
              <a:buFont typeface="Arial"/>
              <a:buChar char="⚬"/>
            </a:pP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storage and updates</a:t>
            </a:r>
          </a:p>
          <a:p>
            <a:pPr marL="766589" lvl="1" indent="-383294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Firebase?</a:t>
            </a:r>
          </a:p>
          <a:p>
            <a:pPr marL="1533177" lvl="2" indent="-511059" algn="l">
              <a:lnSpc>
                <a:spcPts val="4970"/>
              </a:lnSpc>
              <a:buFont typeface="Arial"/>
              <a:buChar char="⚬"/>
            </a:pP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Secure &amp; real-time data sync.</a:t>
            </a:r>
          </a:p>
          <a:p>
            <a:pPr marL="1533177" lvl="2" indent="-511059" algn="l">
              <a:lnSpc>
                <a:spcPts val="4970"/>
              </a:lnSpc>
              <a:buFont typeface="Arial"/>
              <a:buChar char="⚬"/>
            </a:pP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Scalable and easy to integrate with Flutter.</a:t>
            </a:r>
          </a:p>
          <a:p>
            <a:pPr marL="766589" lvl="1" indent="-383294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Impact:</a:t>
            </a:r>
            <a:r>
              <a:rPr lang="en-US" sz="3550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55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Enables smooth login, order tracking, and personalized shopping.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60090" y="1484762"/>
            <a:ext cx="9115783" cy="751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39"/>
              </a:lnSpc>
              <a:spcBef>
                <a:spcPct val="0"/>
              </a:spcBef>
            </a:pPr>
            <a:r>
              <a:rPr lang="en-US" sz="4734" b="1" u="none" strike="noStrike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Firebase Firestore Integration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8027" y="579117"/>
            <a:ext cx="17351946" cy="9006608"/>
            <a:chOff x="0" y="0"/>
            <a:chExt cx="4870528" cy="2528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528070"/>
            </a:xfrm>
            <a:custGeom>
              <a:avLst/>
              <a:gdLst/>
              <a:ahLst/>
              <a:cxnLst/>
              <a:rect l="l" t="t" r="r" b="b"/>
              <a:pathLst>
                <a:path w="4870528" h="2528070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501300"/>
                  </a:lnTo>
                  <a:cubicBezTo>
                    <a:pt x="4870528" y="2516084"/>
                    <a:pt x="4858542" y="2528070"/>
                    <a:pt x="4843757" y="2528070"/>
                  </a:cubicBezTo>
                  <a:lnTo>
                    <a:pt x="26770" y="2528070"/>
                  </a:lnTo>
                  <a:cubicBezTo>
                    <a:pt x="11985" y="2528070"/>
                    <a:pt x="0" y="2516084"/>
                    <a:pt x="0" y="2501300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566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960719" y="6417711"/>
            <a:ext cx="3168013" cy="3168013"/>
          </a:xfrm>
          <a:custGeom>
            <a:avLst/>
            <a:gdLst/>
            <a:ahLst/>
            <a:cxnLst/>
            <a:rect l="l" t="t" r="r" b="b"/>
            <a:pathLst>
              <a:path w="3168013" h="3168013">
                <a:moveTo>
                  <a:pt x="0" y="0"/>
                </a:moveTo>
                <a:lnTo>
                  <a:pt x="3168013" y="0"/>
                </a:lnTo>
                <a:lnTo>
                  <a:pt x="3168013" y="3168013"/>
                </a:lnTo>
                <a:lnTo>
                  <a:pt x="0" y="3168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246023" y="6502861"/>
            <a:ext cx="2997714" cy="2997714"/>
          </a:xfrm>
          <a:custGeom>
            <a:avLst/>
            <a:gdLst/>
            <a:ahLst/>
            <a:cxnLst/>
            <a:rect l="l" t="t" r="r" b="b"/>
            <a:pathLst>
              <a:path w="2997714" h="2997714">
                <a:moveTo>
                  <a:pt x="0" y="0"/>
                </a:moveTo>
                <a:lnTo>
                  <a:pt x="2997714" y="0"/>
                </a:lnTo>
                <a:lnTo>
                  <a:pt x="2997714" y="2997714"/>
                </a:lnTo>
                <a:lnTo>
                  <a:pt x="0" y="2997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832466" y="2008676"/>
            <a:ext cx="12884619" cy="677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1" lvl="1" indent="-377820" algn="l">
              <a:lnSpc>
                <a:spcPts val="4899"/>
              </a:lnSpc>
              <a:buFont typeface="Arial"/>
              <a:buChar char="•"/>
            </a:pPr>
            <a:r>
              <a:rPr lang="en-US" sz="34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Purpose:</a:t>
            </a:r>
            <a:r>
              <a:rPr lang="en-US" sz="3499">
                <a:solidFill>
                  <a:srgbClr val="8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Ensures smooth, responsive interactions across the app.</a:t>
            </a:r>
          </a:p>
          <a:p>
            <a:pPr marL="755641" lvl="1" indent="-377820" algn="l">
              <a:lnSpc>
                <a:spcPts val="4899"/>
              </a:lnSpc>
              <a:buFont typeface="Arial"/>
              <a:buChar char="•"/>
            </a:pPr>
            <a:r>
              <a:rPr lang="en-US" sz="34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Provider?</a:t>
            </a:r>
          </a:p>
          <a:p>
            <a:pPr marL="1511282" lvl="2" indent="-503761" algn="l">
              <a:lnSpc>
                <a:spcPts val="4899"/>
              </a:lnSpc>
              <a:buFont typeface="Arial"/>
              <a:buChar char="⚬"/>
            </a:pP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Separates business logic from UI.</a:t>
            </a:r>
          </a:p>
          <a:p>
            <a:pPr marL="1511282" lvl="2" indent="-503761" algn="l">
              <a:lnSpc>
                <a:spcPts val="4899"/>
              </a:lnSpc>
              <a:buFont typeface="Arial"/>
              <a:buChar char="⚬"/>
            </a:pP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Simplifies code maintenance and scaling.</a:t>
            </a:r>
          </a:p>
          <a:p>
            <a:pPr marL="755641" lvl="1" indent="-377820" algn="l">
              <a:lnSpc>
                <a:spcPts val="4899"/>
              </a:lnSpc>
              <a:buFont typeface="Arial"/>
              <a:buChar char="•"/>
            </a:pPr>
            <a:r>
              <a:rPr lang="en-US" sz="3499" b="1">
                <a:solidFill>
                  <a:srgbClr val="8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How It Works in SOUQÉ:</a:t>
            </a:r>
          </a:p>
          <a:p>
            <a:pPr marL="1511282" lvl="2" indent="-503761" algn="l">
              <a:lnSpc>
                <a:spcPts val="4899"/>
              </a:lnSpc>
              <a:buFont typeface="Arial"/>
              <a:buChar char="⚬"/>
            </a:pP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Cart: Real-time updates to total cost and item count.</a:t>
            </a:r>
          </a:p>
          <a:p>
            <a:pPr marL="1511282" lvl="2" indent="-503761" algn="l">
              <a:lnSpc>
                <a:spcPts val="4899"/>
              </a:lnSpc>
              <a:buFont typeface="Arial"/>
              <a:buChar char="⚬"/>
            </a:pP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Favorites: Instant sync across product and favorites views.</a:t>
            </a:r>
          </a:p>
          <a:p>
            <a:pPr marL="1511282" lvl="2" indent="-503761" algn="l">
              <a:lnSpc>
                <a:spcPts val="4899"/>
              </a:lnSpc>
              <a:buFont typeface="Arial"/>
              <a:buChar char="⚬"/>
            </a:pP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Medical Data: User input (e.g., allergies) affects product warnings app-wide.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172751"/>
            <a:ext cx="9278708" cy="754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39"/>
              </a:lnSpc>
              <a:spcBef>
                <a:spcPct val="0"/>
              </a:spcBef>
            </a:pPr>
            <a:r>
              <a:rPr lang="en-US" sz="4734" b="1" u="none" strike="noStrike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State Management (Provider)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1876" y="579117"/>
            <a:ext cx="17351946" cy="9006608"/>
            <a:chOff x="0" y="0"/>
            <a:chExt cx="4870528" cy="2528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528" cy="2528070"/>
            </a:xfrm>
            <a:custGeom>
              <a:avLst/>
              <a:gdLst/>
              <a:ahLst/>
              <a:cxnLst/>
              <a:rect l="l" t="t" r="r" b="b"/>
              <a:pathLst>
                <a:path w="4870528" h="2528070">
                  <a:moveTo>
                    <a:pt x="26770" y="0"/>
                  </a:moveTo>
                  <a:lnTo>
                    <a:pt x="4843757" y="0"/>
                  </a:lnTo>
                  <a:cubicBezTo>
                    <a:pt x="4850857" y="0"/>
                    <a:pt x="4857666" y="2820"/>
                    <a:pt x="4862687" y="7841"/>
                  </a:cubicBezTo>
                  <a:cubicBezTo>
                    <a:pt x="4867707" y="12861"/>
                    <a:pt x="4870528" y="19670"/>
                    <a:pt x="4870528" y="26770"/>
                  </a:cubicBezTo>
                  <a:lnTo>
                    <a:pt x="4870528" y="2501300"/>
                  </a:lnTo>
                  <a:cubicBezTo>
                    <a:pt x="4870528" y="2516084"/>
                    <a:pt x="4858542" y="2528070"/>
                    <a:pt x="4843757" y="2528070"/>
                  </a:cubicBezTo>
                  <a:lnTo>
                    <a:pt x="26770" y="2528070"/>
                  </a:lnTo>
                  <a:cubicBezTo>
                    <a:pt x="11985" y="2528070"/>
                    <a:pt x="0" y="2516084"/>
                    <a:pt x="0" y="2501300"/>
                  </a:cubicBezTo>
                  <a:lnTo>
                    <a:pt x="0" y="26770"/>
                  </a:lnTo>
                  <a:cubicBezTo>
                    <a:pt x="0" y="11985"/>
                    <a:pt x="11985" y="0"/>
                    <a:pt x="267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8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70528" cy="2566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960719" y="6417711"/>
            <a:ext cx="3168013" cy="3168013"/>
          </a:xfrm>
          <a:custGeom>
            <a:avLst/>
            <a:gdLst/>
            <a:ahLst/>
            <a:cxnLst/>
            <a:rect l="l" t="t" r="r" b="b"/>
            <a:pathLst>
              <a:path w="3168013" h="3168013">
                <a:moveTo>
                  <a:pt x="0" y="0"/>
                </a:moveTo>
                <a:lnTo>
                  <a:pt x="3168013" y="0"/>
                </a:lnTo>
                <a:lnTo>
                  <a:pt x="3168013" y="3168013"/>
                </a:lnTo>
                <a:lnTo>
                  <a:pt x="0" y="3168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246023" y="6502861"/>
            <a:ext cx="2997714" cy="2997714"/>
          </a:xfrm>
          <a:custGeom>
            <a:avLst/>
            <a:gdLst/>
            <a:ahLst/>
            <a:cxnLst/>
            <a:rect l="l" t="t" r="r" b="b"/>
            <a:pathLst>
              <a:path w="2997714" h="2997714">
                <a:moveTo>
                  <a:pt x="0" y="0"/>
                </a:moveTo>
                <a:lnTo>
                  <a:pt x="2997714" y="0"/>
                </a:lnTo>
                <a:lnTo>
                  <a:pt x="2997714" y="2997714"/>
                </a:lnTo>
                <a:lnTo>
                  <a:pt x="0" y="2997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220088" y="1163226"/>
            <a:ext cx="4175284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05"/>
              </a:lnSpc>
              <a:spcBef>
                <a:spcPct val="0"/>
              </a:spcBef>
            </a:pPr>
            <a:r>
              <a:rPr lang="en-US" sz="6500" b="1">
                <a:solidFill>
                  <a:srgbClr val="8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Packages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119360"/>
            <a:ext cx="15537286" cy="4019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1"/>
              </a:lnSpc>
              <a:spcBef>
                <a:spcPct val="0"/>
              </a:spcBef>
            </a:pPr>
            <a:endParaRPr/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firebase_core, firebase_auth, cloud_firestore: Backend and data managemen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google_sign_in: Login via Google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google_maps_flutter, geolocator, geocoding: Map and location features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awesome_dialog: Engaging feedback dialogs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intl: Date and time formatting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provider: State management</a:t>
            </a:r>
          </a:p>
          <a:p>
            <a:pPr marL="667971" lvl="1" indent="-333986" algn="l">
              <a:lnSpc>
                <a:spcPts val="4331"/>
              </a:lnSpc>
              <a:buFont typeface="Arial"/>
              <a:buChar char="•"/>
            </a:pPr>
            <a:r>
              <a:rPr lang="en-US" sz="3093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flutter_launcher_icons: App icon generation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0088" y="2563135"/>
            <a:ext cx="9905112" cy="5214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31"/>
              </a:lnSpc>
              <a:spcBef>
                <a:spcPct val="0"/>
              </a:spcBef>
            </a:pPr>
            <a:r>
              <a:rPr lang="en-US" sz="3093" b="1" u="none" strike="noStrike" dirty="0">
                <a:solidFill>
                  <a:srgbClr val="8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dependencies in the project include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632</Words>
  <Application>Microsoft Office PowerPoint</Application>
  <PresentationFormat>Custom</PresentationFormat>
  <Paragraphs>93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Arimo Bold</vt:lpstr>
      <vt:lpstr>Canva Sans Bold</vt:lpstr>
      <vt:lpstr>Poppins</vt:lpstr>
      <vt:lpstr>Arial</vt:lpstr>
      <vt:lpstr>Canva Sans</vt:lpstr>
      <vt:lpstr>Open Sans Bold</vt:lpstr>
      <vt:lpstr>Calibri</vt:lpstr>
      <vt:lpstr>Poppins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Spuqe App</dc:title>
  <cp:lastModifiedBy>نورهان فرج محمد مرسى السيد</cp:lastModifiedBy>
  <cp:revision>2</cp:revision>
  <dcterms:created xsi:type="dcterms:W3CDTF">2006-08-16T00:00:00Z</dcterms:created>
  <dcterms:modified xsi:type="dcterms:W3CDTF">2025-05-09T02:49:29Z</dcterms:modified>
  <dc:identifier>DAGmggY23L8</dc:identifier>
</cp:coreProperties>
</file>

<file path=docProps/thumbnail.jpeg>
</file>